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47"/>
  </p:notesMasterIdLst>
  <p:sldIdLst>
    <p:sldId id="293" r:id="rId2"/>
    <p:sldId id="294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36" r:id="rId19"/>
    <p:sldId id="337" r:id="rId20"/>
    <p:sldId id="338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7E0CC29-4BF1-4613-A557-D38AD2B8FFA0}">
          <p14:sldIdLst>
            <p14:sldId id="293"/>
            <p14:sldId id="294"/>
            <p14:sldId id="296"/>
          </p14:sldIdLst>
        </p14:section>
        <p14:section name="Test Levels" id="{070CF045-686C-4133-B15A-1704FDB50AEB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Test Types" id="{2AA344DC-703A-4E4E-BD20-47678B18C500}">
          <p14:sldIdLst>
            <p14:sldId id="305"/>
            <p14:sldId id="306"/>
            <p14:sldId id="307"/>
            <p14:sldId id="308"/>
            <p14:sldId id="309"/>
            <p14:sldId id="310"/>
            <p14:sldId id="336"/>
            <p14:sldId id="337"/>
            <p14:sldId id="338"/>
          </p14:sldIdLst>
        </p14:section>
        <p14:section name="Non-Functional Testing" id="{B508E079-7FFE-4752-BCCB-42FAC8285A90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Security Testing" id="{4E6F0EF3-4C8E-434B-B8B3-0F427FF314DA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Summary" id="{5C90E9BA-E1B5-42D4-BC71-B407A94554BB}">
          <p14:sldIdLst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6031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emf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8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473" y="1763571"/>
            <a:ext cx="4079529" cy="174449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63111" y="1780537"/>
            <a:ext cx="2378291" cy="257390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146" y="977357"/>
            <a:ext cx="8223977" cy="661991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10" y="4543243"/>
            <a:ext cx="1579508" cy="39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74" y="4526750"/>
            <a:ext cx="472184" cy="39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56" y="4526750"/>
            <a:ext cx="890312" cy="394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146" y="191144"/>
            <a:ext cx="8223977" cy="661991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564" y="4560047"/>
            <a:ext cx="1077953" cy="3771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482891" y="4432189"/>
            <a:ext cx="2213639" cy="296901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5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482891" y="4755210"/>
            <a:ext cx="2213639" cy="263816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300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3361" y="3650724"/>
            <a:ext cx="2213639" cy="393851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03361" y="4020666"/>
            <a:ext cx="2213639" cy="345376"/>
          </a:xfrm>
          <a:prstGeom prst="rect">
            <a:avLst/>
          </a:prstGeom>
          <a:noFill/>
          <a:effectLst/>
        </p:spPr>
        <p:txBody>
          <a:bodyPr wrap="square" lIns="26999" tIns="26999" rIns="26999" bIns="26999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192" y="5027007"/>
            <a:ext cx="9146382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191" y="5027007"/>
            <a:ext cx="9144000" cy="162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805" y="1016308"/>
            <a:ext cx="2917030" cy="40248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6902" indent="0">
              <a:buNone/>
              <a:defRPr sz="2800"/>
            </a:lvl2pPr>
            <a:lvl3pPr marL="913806" indent="0">
              <a:buNone/>
              <a:defRPr sz="2400"/>
            </a:lvl3pPr>
            <a:lvl4pPr marL="1370709" indent="0">
              <a:buNone/>
              <a:defRPr sz="2000"/>
            </a:lvl4pPr>
            <a:lvl5pPr marL="1827611" indent="0">
              <a:buNone/>
              <a:defRPr sz="2000"/>
            </a:lvl5pPr>
            <a:lvl6pPr marL="2284515" indent="0">
              <a:buNone/>
              <a:defRPr sz="2000"/>
            </a:lvl6pPr>
            <a:lvl7pPr marL="2741417" indent="0">
              <a:buNone/>
              <a:defRPr sz="2000"/>
            </a:lvl7pPr>
            <a:lvl8pPr marL="3198320" indent="0">
              <a:buNone/>
              <a:defRPr sz="2000"/>
            </a:lvl8pPr>
            <a:lvl9pPr marL="365522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059833" y="1016306"/>
            <a:ext cx="36001" cy="41271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5834" y="1311749"/>
            <a:ext cx="180001" cy="25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5041113"/>
            <a:ext cx="9144000" cy="102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6953" y="1015400"/>
            <a:ext cx="5399474" cy="37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42" y="174731"/>
            <a:ext cx="1594561" cy="3977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7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788476" y="527435"/>
            <a:ext cx="6304555" cy="774977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68537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6600" b="1" i="0" u="none" strike="noStrike" kern="1200" cap="none" spc="113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7" y="1667199"/>
            <a:ext cx="2681929" cy="31115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40" y="235694"/>
            <a:ext cx="1594561" cy="39771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3" y="1276856"/>
            <a:ext cx="899176" cy="89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21"/>
            <a:ext cx="874800" cy="1051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1"/>
            <a:ext cx="874800" cy="10419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9"/>
            <a:ext cx="874800" cy="1175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21"/>
            <a:ext cx="874800" cy="10752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8" y="2832221"/>
            <a:ext cx="873491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2977061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40230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83484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192" y="4778500"/>
            <a:ext cx="9146382" cy="3784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42" y="1276854"/>
            <a:ext cx="899176" cy="8991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37" y="2832219"/>
            <a:ext cx="874800" cy="10516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00" y="2832220"/>
            <a:ext cx="874800" cy="10419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00" y="2831746"/>
            <a:ext cx="874800" cy="11753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00" y="2827319"/>
            <a:ext cx="874800" cy="10130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0" y="2832219"/>
            <a:ext cx="874800" cy="10752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8" y="2832221"/>
            <a:ext cx="873491" cy="108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2977060" y="2501674"/>
            <a:ext cx="53713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2977061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40230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510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618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7268400" y="2496911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8348400" y="2501675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5662730" y="2319746"/>
            <a:ext cx="0" cy="1771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6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99" y="2286001"/>
            <a:ext cx="3107511" cy="2492839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10" y="952280"/>
            <a:ext cx="2630271" cy="1087793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1" y="3721415"/>
            <a:ext cx="5015692" cy="1099509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4506" y="940006"/>
            <a:ext cx="2652927" cy="1200208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9" y="972821"/>
            <a:ext cx="3083604" cy="130532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9" y="2492455"/>
            <a:ext cx="5008506" cy="923724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5306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4" y="83043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500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2383" y="4342"/>
            <a:ext cx="9146382" cy="51391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30639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14" y="83043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274" y="900122"/>
            <a:ext cx="4572449" cy="985826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" y="1049842"/>
            <a:ext cx="4015698" cy="9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9" y="1737949"/>
            <a:ext cx="5000625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5821126" y="1951709"/>
            <a:ext cx="2366387" cy="12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18" y="3923173"/>
            <a:ext cx="5375709" cy="7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43" y="3382585"/>
            <a:ext cx="2514600" cy="13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90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14309" y="889732"/>
            <a:ext cx="7128007" cy="4122095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100"/>
            </a:lvl1pPr>
            <a:lvl2pPr marL="742468" marR="0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2400" dirty="0"/>
              <a:t>Software University – High-Quality Education, </a:t>
            </a:r>
            <a:br>
              <a:rPr lang="en-US" sz="2400" dirty="0"/>
            </a:br>
            <a:r>
              <a:rPr lang="en-US" sz="2400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3"/>
              </a:rPr>
              <a:t>softuni.bg</a:t>
            </a:r>
            <a:r>
              <a:rPr lang="en-US" sz="22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Foundation</a:t>
            </a:r>
            <a:endParaRPr lang="bg-BG" sz="2400" dirty="0"/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4"/>
              </a:rPr>
              <a:t>http://softuni.foundation/</a:t>
            </a:r>
            <a:endParaRPr lang="en-US" sz="2200" noProof="1"/>
          </a:p>
          <a:p>
            <a:pPr>
              <a:lnSpc>
                <a:spcPct val="100000"/>
              </a:lnSpc>
            </a:pPr>
            <a:r>
              <a:rPr lang="en-US" sz="2400" dirty="0"/>
              <a:t>Software University @ Facebook</a:t>
            </a:r>
          </a:p>
          <a:p>
            <a:pPr marL="742468" marR="0" lvl="1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pPr>
            <a:r>
              <a:rPr kumimoji="0" lang="en-US" sz="2200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200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Forums</a:t>
            </a:r>
          </a:p>
          <a:p>
            <a:pPr marL="742468" marR="0" lvl="1" indent="-285565" algn="l" defTabSz="913806" rtl="0" eaLnBrk="1" fontAlgn="auto" latinLnBrk="1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Wingdings" panose="05000000000000000000" pitchFamily="2" charset="2"/>
              <a:buChar char="§"/>
              <a:tabLst>
                <a:tab pos="211799" algn="l"/>
              </a:tabLst>
              <a:defRPr/>
            </a:pPr>
            <a:r>
              <a:rPr lang="en-US" sz="2100" dirty="0">
                <a:hlinkClick r:id="rId6"/>
              </a:rPr>
              <a:t>forum.softuni.bg</a:t>
            </a:r>
            <a:endParaRPr lang="en-US" sz="2100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088" y="2706470"/>
            <a:ext cx="839273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83" y="3763098"/>
            <a:ext cx="781878" cy="781675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53" y="1788517"/>
            <a:ext cx="2420824" cy="3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2" y="989569"/>
            <a:ext cx="1252706" cy="1548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16" y="81656"/>
            <a:ext cx="7129535" cy="6619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963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2777" y="1057229"/>
            <a:ext cx="2679122" cy="328885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576" y="1028705"/>
            <a:ext cx="6136847" cy="3596951"/>
          </a:xfrm>
        </p:spPr>
        <p:txBody>
          <a:bodyPr/>
          <a:lstStyle>
            <a:lvl1pPr marL="385523" indent="-385523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185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1333" y="3528620"/>
            <a:ext cx="8221337" cy="5760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000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1333" y="4117830"/>
            <a:ext cx="8221337" cy="3748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239803" y="650815"/>
            <a:ext cx="2664397" cy="26643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9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5" y="1344267"/>
            <a:ext cx="1372729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404" y="1344268"/>
            <a:ext cx="686364" cy="30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9133" y="840858"/>
            <a:ext cx="7447293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9" y="75563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7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2604" y="0"/>
            <a:ext cx="86537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22" y="248603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2719" y="75563"/>
            <a:ext cx="6299621" cy="66199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9305" y="840858"/>
            <a:ext cx="7527122" cy="39570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9" y="207287"/>
            <a:ext cx="1365242" cy="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9144000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8863572" cy="3900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778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9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2382" y="0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4638505"/>
            <a:ext cx="9144000" cy="504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0" tIns="45695" rIns="91390" bIns="456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871239" y="3618500"/>
            <a:ext cx="1401526" cy="1401526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3" y="3905081"/>
            <a:ext cx="719175" cy="88865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802" y="896949"/>
            <a:ext cx="4069611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1589" y="896949"/>
            <a:ext cx="4069610" cy="36180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1613" y="4792920"/>
            <a:ext cx="606535" cy="231634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550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2382" y="2"/>
            <a:ext cx="9146382" cy="51391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2382" y="-13447"/>
            <a:ext cx="9146382" cy="821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marL="0" marR="0" lvl="0" indent="0" algn="ctr" defTabSz="68537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77" y="897095"/>
            <a:ext cx="8858323" cy="388921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6902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464" y="1372858"/>
            <a:ext cx="8221076" cy="12510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07997" tIns="80998" rIns="107997" bIns="80998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25" y="198356"/>
            <a:ext cx="1446762" cy="42234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073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1612" y="4797897"/>
            <a:ext cx="606535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147" y="4797897"/>
            <a:ext cx="7925464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809" y="4797897"/>
            <a:ext cx="321617" cy="231634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4" y="75562"/>
            <a:ext cx="7129535" cy="661991"/>
          </a:xfrm>
          <a:prstGeom prst="rect">
            <a:avLst/>
          </a:prstGeom>
        </p:spPr>
        <p:txBody>
          <a:bodyPr vert="horz" lIns="81000" tIns="27000" rIns="81000" bIns="27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10" y="854133"/>
            <a:ext cx="8853617" cy="3932180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86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913829" rtl="0" eaLnBrk="1" latinLnBrk="1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6" indent="-342686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86" indent="-285572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86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0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14" indent="-228458" algn="l" defTabSz="913829" rtl="0" eaLnBrk="1" latinLnBrk="1" hangingPunct="1">
        <a:lnSpc>
          <a:spcPct val="105000"/>
        </a:lnSpc>
        <a:spcBef>
          <a:spcPts val="450"/>
        </a:spcBef>
        <a:spcAft>
          <a:spcPts val="450"/>
        </a:spcAft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28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43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57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72" indent="-228458" algn="l" defTabSz="91382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4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29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3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57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2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86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0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14" algn="l" defTabSz="91382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s://developers.google.com/speed/pagespeed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Functional and Non-Functional testing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Levels and Test Types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482891" y="4424111"/>
            <a:ext cx="2213639" cy="313058"/>
          </a:xfrm>
        </p:spPr>
        <p:txBody>
          <a:bodyPr/>
          <a:lstStyle/>
          <a:p>
            <a:pPr lvl="0"/>
            <a:r>
              <a:rPr lang="en-GB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</a:t>
            </a:r>
            <a:r>
              <a:rPr lang="en-GB" sz="1600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University</a:t>
            </a:r>
            <a:endParaRPr lang="en-GB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482891" y="4645983"/>
            <a:ext cx="2213639" cy="482271"/>
          </a:xfrm>
        </p:spPr>
        <p:txBody>
          <a:bodyPr/>
          <a:lstStyle/>
          <a:p>
            <a:pPr lvl="0"/>
            <a:r>
              <a:rPr lang="en-GB" sz="1400" u="sng" dirty="0">
                <a:solidFill>
                  <a:srgbClr val="F6C78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GB" sz="1400" dirty="0">
              <a:solidFill>
                <a:srgbClr val="F27A44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03361" y="3657586"/>
            <a:ext cx="2213639" cy="380127"/>
          </a:xfrm>
        </p:spPr>
        <p:txBody>
          <a:bodyPr/>
          <a:lstStyle/>
          <a:p>
            <a:r>
              <a:rPr lang="en-US" dirty="0" err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03361" y="4026566"/>
            <a:ext cx="2213639" cy="333576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pic>
        <p:nvPicPr>
          <p:cNvPr id="9" name="Shape 194" descr="http://www.cgfns.org/wp-content/uploads/magnifieddoc-300x2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809750"/>
            <a:ext cx="2143125" cy="17216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 rot="20719145">
            <a:off x="5299318" y="1651298"/>
            <a:ext cx="1828800" cy="563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GB" sz="18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GB" sz="1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In </a:t>
            </a:r>
            <a:r>
              <a:rPr lang="en-US" dirty="0">
                <a:solidFill>
                  <a:schemeClr val="bg1"/>
                </a:solidFill>
              </a:rPr>
              <a:t>System testing </a:t>
            </a:r>
            <a:r>
              <a:rPr lang="en-US" dirty="0"/>
              <a:t>the behavior of the whole system/product </a:t>
            </a:r>
            <a:r>
              <a:rPr lang="en-US" dirty="0" smtClean="0"/>
              <a:t>is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 </a:t>
            </a:r>
            <a:r>
              <a:rPr lang="en-US" dirty="0"/>
              <a:t>tested as defined by the </a:t>
            </a:r>
            <a:r>
              <a:rPr lang="en-US" dirty="0">
                <a:solidFill>
                  <a:schemeClr val="bg1"/>
                </a:solidFill>
              </a:rPr>
              <a:t>specification</a:t>
            </a:r>
            <a:r>
              <a:rPr lang="en-US" dirty="0"/>
              <a:t> requirements.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Is a </a:t>
            </a:r>
            <a:r>
              <a:rPr lang="en-US" dirty="0">
                <a:solidFill>
                  <a:schemeClr val="bg1"/>
                </a:solidFill>
              </a:rPr>
              <a:t>higher level </a:t>
            </a:r>
            <a:r>
              <a:rPr lang="en-US" dirty="0"/>
              <a:t>testing than the Unit and Integration testing.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Test the system from the </a:t>
            </a:r>
            <a:r>
              <a:rPr lang="en-US" dirty="0">
                <a:solidFill>
                  <a:schemeClr val="bg1"/>
                </a:solidFill>
              </a:rPr>
              <a:t>perspective</a:t>
            </a:r>
            <a:r>
              <a:rPr lang="en-US" dirty="0"/>
              <a:t> of the </a:t>
            </a:r>
            <a:r>
              <a:rPr lang="en-US" dirty="0">
                <a:solidFill>
                  <a:schemeClr val="bg1"/>
                </a:solidFill>
              </a:rPr>
              <a:t>end user </a:t>
            </a:r>
            <a:r>
              <a:rPr lang="en-US" dirty="0"/>
              <a:t>/ customer.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Performed by </a:t>
            </a:r>
            <a:r>
              <a:rPr lang="en-US" dirty="0">
                <a:solidFill>
                  <a:schemeClr val="bg1"/>
                </a:solidFill>
              </a:rPr>
              <a:t>testers</a:t>
            </a:r>
            <a:r>
              <a:rPr lang="en-US" dirty="0"/>
              <a:t>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Shape 2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751" y="2781350"/>
            <a:ext cx="3802325" cy="211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6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Also known as User Acceptance Testing (</a:t>
            </a:r>
            <a:r>
              <a:rPr lang="en-US" dirty="0">
                <a:solidFill>
                  <a:schemeClr val="bg1"/>
                </a:solidFill>
              </a:rPr>
              <a:t>UAT</a:t>
            </a:r>
            <a:r>
              <a:rPr lang="en-US" dirty="0"/>
              <a:t>).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End user </a:t>
            </a:r>
            <a:r>
              <a:rPr lang="en-US" dirty="0"/>
              <a:t>/ Customer is actually</a:t>
            </a:r>
            <a:r>
              <a:rPr lang="en-US" dirty="0">
                <a:solidFill>
                  <a:schemeClr val="bg1"/>
                </a:solidFill>
              </a:rPr>
              <a:t> involved </a:t>
            </a:r>
            <a:r>
              <a:rPr lang="en-US" dirty="0"/>
              <a:t>in the testing.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Performed on a production like environment.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52750"/>
            <a:ext cx="5047071" cy="26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Test Types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6814" y="819150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12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Often referred to as ‘</a:t>
            </a:r>
            <a:r>
              <a:rPr lang="en-US" sz="2600" dirty="0">
                <a:solidFill>
                  <a:schemeClr val="bg1"/>
                </a:solidFill>
              </a:rPr>
              <a:t>white-box</a:t>
            </a:r>
            <a:r>
              <a:rPr lang="en-US" sz="2600" dirty="0"/>
              <a:t>’ or ‘glass-box’ testing</a:t>
            </a:r>
          </a:p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Uses information about the internal </a:t>
            </a:r>
            <a:r>
              <a:rPr lang="en-US" dirty="0">
                <a:solidFill>
                  <a:schemeClr val="bg1"/>
                </a:solidFill>
              </a:rPr>
              <a:t>code structure </a:t>
            </a:r>
            <a:r>
              <a:rPr lang="en-US" dirty="0"/>
              <a:t>or </a:t>
            </a:r>
            <a:endParaRPr lang="en-US" dirty="0" smtClean="0"/>
          </a:p>
          <a:p>
            <a:pPr marL="0" lv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architecture</a:t>
            </a:r>
            <a:endParaRPr lang="en-US" dirty="0"/>
          </a:p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Tools can be used to measure the </a:t>
            </a:r>
            <a:r>
              <a:rPr lang="en-US" dirty="0">
                <a:solidFill>
                  <a:schemeClr val="bg1"/>
                </a:solidFill>
              </a:rPr>
              <a:t>code coverage </a:t>
            </a:r>
            <a:r>
              <a:rPr lang="en-US" dirty="0"/>
              <a:t>of elements, </a:t>
            </a:r>
            <a:endParaRPr lang="en-US" dirty="0" smtClean="0"/>
          </a:p>
          <a:p>
            <a:pPr marL="0" lv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None/>
            </a:pPr>
            <a:r>
              <a:rPr lang="en-US" dirty="0" smtClean="0"/>
              <a:t>such </a:t>
            </a:r>
            <a:r>
              <a:rPr lang="en-US" dirty="0"/>
              <a:t>as Statements or Decisions / Branches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105150"/>
            <a:ext cx="3778338" cy="19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Re-testing: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After a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bug</a:t>
            </a:r>
            <a:r>
              <a:rPr lang="en-US" sz="2600" dirty="0">
                <a:cs typeface="Calibri"/>
                <a:sym typeface="Calibri"/>
              </a:rPr>
              <a:t> has been detected and fixed, the software </a:t>
            </a:r>
            <a:r>
              <a:rPr lang="en-US" sz="2600" dirty="0" smtClean="0">
                <a:cs typeface="Calibri"/>
                <a:sym typeface="Calibri"/>
              </a:rPr>
              <a:t>         should </a:t>
            </a:r>
            <a:r>
              <a:rPr lang="en-US" sz="2600" dirty="0">
                <a:cs typeface="Calibri"/>
                <a:sym typeface="Calibri"/>
              </a:rPr>
              <a:t>be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re-tested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To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confirm</a:t>
            </a:r>
            <a:r>
              <a:rPr lang="en-US" sz="2600" dirty="0">
                <a:cs typeface="Calibri"/>
                <a:sym typeface="Calibri"/>
              </a:rPr>
              <a:t> that the original defect has been successfully </a:t>
            </a:r>
            <a:r>
              <a:rPr lang="en-US" sz="2600" dirty="0" smtClean="0">
                <a:cs typeface="Calibri"/>
                <a:sym typeface="Calibri"/>
              </a:rPr>
              <a:t>     removed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after</a:t>
            </a:r>
            <a:r>
              <a:rPr lang="en-US" sz="2600" dirty="0">
                <a:cs typeface="Calibri"/>
                <a:sym typeface="Calibri"/>
              </a:rPr>
              <a:t> applying the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fix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Also known as Confirmation testing.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Related to Changes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Shape 3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3181350"/>
            <a:ext cx="2895600" cy="1628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7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Regression</a:t>
            </a:r>
            <a:r>
              <a:rPr lang="en-US" sz="2600" dirty="0">
                <a:cs typeface="Calibri"/>
                <a:sym typeface="Calibri"/>
              </a:rPr>
              <a:t> Testing: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Performed after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modifications</a:t>
            </a:r>
            <a:r>
              <a:rPr lang="en-US" sz="2600" dirty="0">
                <a:cs typeface="Calibri"/>
                <a:sym typeface="Calibri"/>
              </a:rPr>
              <a:t> of the code.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for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newly</a:t>
            </a:r>
            <a:r>
              <a:rPr lang="en-US" sz="2600" dirty="0">
                <a:cs typeface="Calibri"/>
                <a:sym typeface="Calibri"/>
              </a:rPr>
              <a:t> introduced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faults</a:t>
            </a:r>
            <a:r>
              <a:rPr lang="en-US" sz="2600" dirty="0">
                <a:cs typeface="Calibri"/>
                <a:sym typeface="Calibri"/>
              </a:rPr>
              <a:t> as a result of the </a:t>
            </a:r>
            <a:r>
              <a:rPr lang="en-US" sz="2600" dirty="0" smtClean="0">
                <a:cs typeface="Calibri"/>
                <a:sym typeface="Calibri"/>
              </a:rPr>
              <a:t>            changes </a:t>
            </a:r>
            <a:r>
              <a:rPr lang="en-US" sz="2600" dirty="0">
                <a:cs typeface="Calibri"/>
                <a:sym typeface="Calibri"/>
              </a:rPr>
              <a:t>made to the system.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May be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performed </a:t>
            </a:r>
            <a:r>
              <a:rPr lang="en-US" sz="2600" dirty="0">
                <a:cs typeface="Calibri"/>
                <a:sym typeface="Calibri"/>
              </a:rPr>
              <a:t>at all test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levels</a:t>
            </a:r>
            <a:r>
              <a:rPr lang="en-US" sz="2600" dirty="0">
                <a:cs typeface="Calibri"/>
                <a:sym typeface="Calibri"/>
              </a:rPr>
              <a:t>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The reason for Regression testing is that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 changed </a:t>
            </a:r>
            <a:r>
              <a:rPr lang="en-US" sz="2600" dirty="0">
                <a:cs typeface="Calibri"/>
                <a:sym typeface="Calibri"/>
              </a:rPr>
              <a:t>or new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code</a:t>
            </a:r>
            <a:r>
              <a:rPr lang="en-US" sz="2600" dirty="0">
                <a:cs typeface="Calibri"/>
                <a:sym typeface="Calibri"/>
              </a:rPr>
              <a:t> might </a:t>
            </a: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affect</a:t>
            </a:r>
            <a:r>
              <a:rPr lang="en-US" sz="2600" dirty="0">
                <a:cs typeface="Calibri"/>
                <a:sym typeface="Calibri"/>
              </a:rPr>
              <a:t> untouched functionalities.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only code, that is changed, is not enough!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Related to Changes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Prioritization Of Tests Based On Risk And Cost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Two main types of risk: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Product</a:t>
            </a:r>
            <a:r>
              <a:rPr lang="en-US" sz="2600" dirty="0">
                <a:cs typeface="Calibri"/>
                <a:sym typeface="Calibri"/>
              </a:rPr>
              <a:t> (quality) risks - The primary effect of a potential problem is on the product </a:t>
            </a:r>
            <a:r>
              <a:rPr lang="en-US" sz="2600" dirty="0" smtClean="0">
                <a:solidFill>
                  <a:schemeClr val="bg1"/>
                </a:solidFill>
                <a:cs typeface="Calibri"/>
                <a:sym typeface="Calibri"/>
              </a:rPr>
              <a:t>quality.</a:t>
            </a:r>
            <a:endParaRPr lang="en-US" sz="2600" dirty="0">
              <a:solidFill>
                <a:schemeClr val="bg1"/>
              </a:solidFill>
              <a:cs typeface="Calibri"/>
              <a:sym typeface="Calibri"/>
            </a:endParaRP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cs typeface="Calibri"/>
                <a:sym typeface="Calibri"/>
              </a:rPr>
              <a:t>Project</a:t>
            </a:r>
            <a:r>
              <a:rPr lang="en-US" sz="2600" dirty="0">
                <a:cs typeface="Calibri"/>
                <a:sym typeface="Calibri"/>
              </a:rPr>
              <a:t> (planning) risks - The primary effect is on the </a:t>
            </a:r>
            <a:r>
              <a:rPr lang="en-US" sz="2600" dirty="0" smtClean="0">
                <a:cs typeface="Calibri"/>
                <a:sym typeface="Calibri"/>
              </a:rPr>
              <a:t>           project </a:t>
            </a:r>
            <a:r>
              <a:rPr lang="en-US" sz="2600" dirty="0" smtClean="0">
                <a:solidFill>
                  <a:schemeClr val="bg1"/>
                </a:solidFill>
                <a:cs typeface="Calibri"/>
                <a:sym typeface="Calibri"/>
              </a:rPr>
              <a:t>success.</a:t>
            </a:r>
            <a:endParaRPr lang="en-US" sz="2600" dirty="0">
              <a:solidFill>
                <a:schemeClr val="bg1"/>
              </a:solidFill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Risk-Based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Shape 3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1800" y="3257550"/>
            <a:ext cx="1612200" cy="161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Functional testing verifies the system's input–output behavior.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Black box testing methods are used.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The test cases are based on the functional requirements.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The main goal is to exercise the functionality and verify the </a:t>
            </a:r>
            <a:r>
              <a:rPr lang="en-US" sz="2600" dirty="0" smtClean="0"/>
              <a:t>     expected behavior.</a:t>
            </a:r>
            <a:endParaRPr lang="en-US" sz="2600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Shape 3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9830" y="2800350"/>
            <a:ext cx="5191076" cy="20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176425" y="2417862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https://i.imgur.com/EnMOiqq.png</a:t>
            </a:r>
          </a:p>
        </p:txBody>
      </p:sp>
    </p:spTree>
    <p:extLst>
      <p:ext uri="{BB962C8B-B14F-4D97-AF65-F5344CB8AC3E}">
        <p14:creationId xmlns:p14="http://schemas.microsoft.com/office/powerpoint/2010/main" val="417343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P</a:t>
            </a:r>
            <a:r>
              <a:rPr lang="en-US" dirty="0" smtClean="0"/>
              <a:t>erformed </a:t>
            </a:r>
            <a:r>
              <a:rPr lang="en-US" dirty="0"/>
              <a:t>after software build to ascertain that the </a:t>
            </a:r>
            <a:r>
              <a:rPr lang="en-US" dirty="0">
                <a:solidFill>
                  <a:schemeClr val="bg1"/>
                </a:solidFill>
              </a:rPr>
              <a:t>critical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functionalities</a:t>
            </a:r>
            <a:r>
              <a:rPr lang="en-US" dirty="0" smtClean="0"/>
              <a:t> </a:t>
            </a:r>
            <a:r>
              <a:rPr lang="en-US" dirty="0"/>
              <a:t>of the program is </a:t>
            </a:r>
            <a:r>
              <a:rPr lang="en-US" dirty="0">
                <a:solidFill>
                  <a:schemeClr val="bg1"/>
                </a:solidFill>
              </a:rPr>
              <a:t>working </a:t>
            </a:r>
            <a:r>
              <a:rPr lang="en-US" dirty="0" smtClean="0">
                <a:solidFill>
                  <a:schemeClr val="bg1"/>
                </a:solidFill>
              </a:rPr>
              <a:t>fine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Executed </a:t>
            </a:r>
            <a:r>
              <a:rPr lang="en-US" dirty="0" smtClean="0">
                <a:solidFill>
                  <a:schemeClr val="bg1"/>
                </a:solidFill>
              </a:rPr>
              <a:t>before</a:t>
            </a:r>
            <a:r>
              <a:rPr lang="en-US" dirty="0" smtClean="0"/>
              <a:t> any </a:t>
            </a:r>
            <a:r>
              <a:rPr lang="en-US" dirty="0"/>
              <a:t>detailed functional or </a:t>
            </a:r>
            <a:r>
              <a:rPr lang="en-US" dirty="0" smtClean="0">
                <a:solidFill>
                  <a:schemeClr val="bg1"/>
                </a:solidFill>
              </a:rPr>
              <a:t>regression tests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Reject </a:t>
            </a:r>
            <a:r>
              <a:rPr lang="en-US" dirty="0"/>
              <a:t>a badly broken </a:t>
            </a:r>
            <a:r>
              <a:rPr lang="en-US" dirty="0" smtClean="0"/>
              <a:t>application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C</a:t>
            </a:r>
            <a:r>
              <a:rPr lang="en-US" dirty="0" smtClean="0"/>
              <a:t>over </a:t>
            </a: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most important functionality </a:t>
            </a:r>
            <a:r>
              <a:rPr lang="en-US" dirty="0"/>
              <a:t>or component of the system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Smoke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2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after receiving a software build,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>
                <a:solidFill>
                  <a:schemeClr val="bg1"/>
                </a:solidFill>
              </a:rPr>
              <a:t>minor changes </a:t>
            </a:r>
            <a:r>
              <a:rPr lang="en-US" dirty="0"/>
              <a:t>in </a:t>
            </a:r>
            <a:r>
              <a:rPr lang="en-US" dirty="0" smtClean="0"/>
              <a:t>code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A</a:t>
            </a:r>
            <a:r>
              <a:rPr lang="en-US" dirty="0" smtClean="0"/>
              <a:t>scertain </a:t>
            </a:r>
            <a:r>
              <a:rPr lang="en-US" dirty="0"/>
              <a:t>that the </a:t>
            </a:r>
            <a:r>
              <a:rPr lang="en-US" dirty="0">
                <a:solidFill>
                  <a:schemeClr val="bg1"/>
                </a:solidFill>
              </a:rPr>
              <a:t>bugs have been fixed </a:t>
            </a:r>
            <a:r>
              <a:rPr lang="en-US" dirty="0"/>
              <a:t>and no further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issues </a:t>
            </a:r>
            <a:r>
              <a:rPr lang="en-US" dirty="0"/>
              <a:t>are introduced due to these </a:t>
            </a:r>
            <a:r>
              <a:rPr lang="en-US" dirty="0" smtClean="0"/>
              <a:t>changes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Proposed </a:t>
            </a:r>
            <a:r>
              <a:rPr lang="en-US" dirty="0"/>
              <a:t>functionality </a:t>
            </a:r>
            <a:r>
              <a:rPr lang="en-US" dirty="0">
                <a:solidFill>
                  <a:schemeClr val="bg1"/>
                </a:solidFill>
              </a:rPr>
              <a:t>works roughly </a:t>
            </a:r>
            <a:r>
              <a:rPr lang="en-US" dirty="0"/>
              <a:t>as </a:t>
            </a:r>
            <a:r>
              <a:rPr lang="en-US" dirty="0" smtClean="0"/>
              <a:t>expected</a:t>
            </a:r>
          </a:p>
          <a:p>
            <a:pPr marL="228600" lvl="1" indent="-228600">
              <a:lnSpc>
                <a:spcPct val="105882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your scientific calculator gives the result of </a:t>
            </a:r>
            <a:r>
              <a:rPr lang="en-US" dirty="0">
                <a:solidFill>
                  <a:schemeClr val="bg1"/>
                </a:solidFill>
              </a:rPr>
              <a:t>2 + 2 =</a:t>
            </a:r>
            <a:r>
              <a:rPr lang="en-US" dirty="0" smtClean="0">
                <a:solidFill>
                  <a:schemeClr val="bg1"/>
                </a:solidFill>
              </a:rPr>
              <a:t>5!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/>
              <a:t>No </a:t>
            </a:r>
            <a:r>
              <a:rPr lang="en-US" dirty="0"/>
              <a:t>point testing the advanced functionalities like </a:t>
            </a:r>
            <a:r>
              <a:rPr lang="en-US" dirty="0">
                <a:solidFill>
                  <a:schemeClr val="bg1"/>
                </a:solidFill>
              </a:rPr>
              <a:t>sin 30 + cos </a:t>
            </a:r>
            <a:r>
              <a:rPr lang="en-US" dirty="0" smtClean="0">
                <a:solidFill>
                  <a:schemeClr val="bg1"/>
                </a:solidFill>
              </a:rPr>
              <a:t>50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Sanity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AutoNum type="arabicPeriod"/>
            </a:pPr>
            <a:r>
              <a:rPr lang="en-US" dirty="0"/>
              <a:t>Test Levels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Component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Integration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System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Acceptance Testing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2802" y="897094"/>
            <a:ext cx="4124398" cy="3900800"/>
          </a:xfrm>
        </p:spPr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Verify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bg1"/>
                </a:solidFill>
              </a:rPr>
              <a:t>stability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by the developers or </a:t>
            </a:r>
            <a:r>
              <a:rPr lang="en-US" dirty="0" smtClean="0"/>
              <a:t>testers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Usually documented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Subset </a:t>
            </a:r>
            <a:r>
              <a:rPr lang="en-US" dirty="0"/>
              <a:t>of </a:t>
            </a:r>
            <a:r>
              <a:rPr lang="en-US" dirty="0" smtClean="0">
                <a:solidFill>
                  <a:schemeClr val="bg1"/>
                </a:solidFill>
              </a:rPr>
              <a:t>Acceptance testing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Exercises </a:t>
            </a: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entire </a:t>
            </a:r>
            <a:r>
              <a:rPr lang="en-US" dirty="0" smtClean="0">
                <a:solidFill>
                  <a:schemeClr val="bg1"/>
                </a:solidFill>
              </a:rPr>
              <a:t>system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Smoke vs. Sanity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2000" y="897094"/>
            <a:ext cx="4267200" cy="3900800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V</a:t>
            </a:r>
            <a:r>
              <a:rPr lang="en-US" dirty="0" smtClean="0"/>
              <a:t>erify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bg1"/>
                </a:solidFill>
              </a:rPr>
              <a:t>rationality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Performed </a:t>
            </a:r>
            <a:r>
              <a:rPr lang="en-US" dirty="0"/>
              <a:t>by </a:t>
            </a:r>
            <a:r>
              <a:rPr lang="en-US" dirty="0" smtClean="0"/>
              <a:t>testers</a:t>
            </a:r>
            <a:br>
              <a:rPr lang="en-US" dirty="0" smtClean="0"/>
            </a:br>
            <a:endParaRPr lang="en-US" dirty="0" smtClean="0"/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Usually </a:t>
            </a:r>
            <a:r>
              <a:rPr lang="en-US" dirty="0"/>
              <a:t>not </a:t>
            </a:r>
            <a:r>
              <a:rPr lang="en-US" dirty="0" smtClean="0"/>
              <a:t>documented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Subset </a:t>
            </a:r>
            <a:r>
              <a:rPr lang="en-US" dirty="0"/>
              <a:t>of </a:t>
            </a:r>
            <a:r>
              <a:rPr lang="en-US" dirty="0">
                <a:solidFill>
                  <a:schemeClr val="bg1"/>
                </a:solidFill>
              </a:rPr>
              <a:t>Regression </a:t>
            </a:r>
            <a:r>
              <a:rPr lang="en-US" dirty="0" smtClean="0">
                <a:solidFill>
                  <a:schemeClr val="bg1"/>
                </a:solidFill>
              </a:rPr>
              <a:t>Testing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 smtClean="0"/>
              <a:t>Exercises </a:t>
            </a:r>
            <a:r>
              <a:rPr lang="en-US" dirty="0"/>
              <a:t>only the </a:t>
            </a:r>
            <a:r>
              <a:rPr lang="en-US" dirty="0" smtClean="0">
                <a:solidFill>
                  <a:schemeClr val="bg1"/>
                </a:solidFill>
              </a:rPr>
              <a:t>particular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component</a:t>
            </a:r>
            <a:r>
              <a:rPr lang="en-US" dirty="0">
                <a:solidFill>
                  <a:schemeClr val="bg1"/>
                </a:solidFill>
              </a:rPr>
              <a:t>  </a:t>
            </a:r>
            <a:endParaRPr lang="en-US" dirty="0">
              <a:solidFill>
                <a:schemeClr val="bg1"/>
              </a:solidFill>
            </a:endParaRP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8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Non-Functional Testing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3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3715" y="650063"/>
            <a:ext cx="2643020" cy="2728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700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Testing Non-functional Software Characteristics.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“How well" the system should carry out its functions.</a:t>
            </a:r>
          </a:p>
          <a:p>
            <a:pPr marL="228600" lvl="1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Non-functional characteristics: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Reliability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Usability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Accessibility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Efficiency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Security</a:t>
            </a:r>
          </a:p>
          <a:p>
            <a:pPr marL="685800" lvl="2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etc.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Shape 3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4075" y="2346200"/>
            <a:ext cx="3354601" cy="254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4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hape 369"/>
          <p:cNvSpPr txBox="1">
            <a:spLocks/>
          </p:cNvSpPr>
          <p:nvPr/>
        </p:nvSpPr>
        <p:spPr>
          <a:xfrm>
            <a:off x="8677068" y="4893751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000" tIns="27000" rIns="27000" bIns="27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23</a:t>
            </a:fld>
            <a:endParaRPr lang="en-GB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368"/>
          <p:cNvSpPr txBox="1">
            <a:spLocks/>
          </p:cNvSpPr>
          <p:nvPr/>
        </p:nvSpPr>
        <p:spPr>
          <a:xfrm>
            <a:off x="292491" y="1085850"/>
            <a:ext cx="8716500" cy="3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</a:pPr>
            <a:endParaRPr lang="en-US" sz="26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Performance testing</a:t>
            </a:r>
            <a:endParaRPr lang="en-US" dirty="0" smtClean="0">
              <a:solidFill>
                <a:schemeClr val="bg1"/>
              </a:solidFill>
            </a:endParaRPr>
          </a:p>
          <a:p>
            <a:pPr marL="800100" lvl="2" indent="-2286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</a:pPr>
            <a:endParaRPr lang="en-US" sz="23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Load Testing</a:t>
            </a:r>
            <a:endParaRPr lang="en-US" dirty="0" smtClean="0">
              <a:solidFill>
                <a:schemeClr val="bg1"/>
              </a:solidFill>
            </a:endParaRPr>
          </a:p>
          <a:p>
            <a:pPr marL="800100" lvl="2" indent="-2286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None/>
            </a:pPr>
            <a:endParaRPr lang="en-US" sz="23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2" indent="-342900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EF9A1D"/>
              </a:buClr>
              <a:buSzPts val="1800"/>
              <a:buFont typeface="Noto Sans Symbols"/>
              <a:buChar char="➢"/>
            </a:pPr>
            <a:r>
              <a:rPr lang="en-US" sz="23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Stress Testing</a:t>
            </a:r>
            <a:endParaRPr lang="en-US" sz="23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Shape 3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351" y="1686534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9653" y="1656658"/>
            <a:ext cx="859214" cy="4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8232" y="2591014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85860" y="259101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3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7656" y="259101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2689" y="3893325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9453" y="2574703"/>
            <a:ext cx="859214" cy="4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913739">
            <a:off x="6462975" y="3563150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8573" y="2982350"/>
            <a:ext cx="2014538" cy="12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3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74451">
            <a:off x="5521244" y="3522839"/>
            <a:ext cx="1071840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3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749503">
            <a:off x="4579747" y="3503523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3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104511">
            <a:off x="4670190" y="3854640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3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0469" y="3217789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4879" y="3393538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4194" y="3779559"/>
            <a:ext cx="1071839" cy="39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3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8512" y="3589206"/>
            <a:ext cx="1071840" cy="391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1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What can we learn from the different test types?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Performance / Load / Stress tests help us determine or validate </a:t>
            </a:r>
            <a:r>
              <a:rPr lang="en-US" dirty="0" smtClean="0">
                <a:ea typeface="Calibri"/>
                <a:cs typeface="Calibri"/>
                <a:sym typeface="Calibri"/>
              </a:rPr>
              <a:t>     the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speed</a:t>
            </a:r>
            <a:r>
              <a:rPr lang="en-US" dirty="0"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scalability </a:t>
            </a:r>
            <a:r>
              <a:rPr lang="en-US" dirty="0"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stability</a:t>
            </a:r>
            <a:r>
              <a:rPr lang="en-US" dirty="0">
                <a:ea typeface="Calibri"/>
                <a:cs typeface="Calibri"/>
                <a:sym typeface="Calibri"/>
              </a:rPr>
              <a:t> of the </a:t>
            </a:r>
            <a:r>
              <a:rPr lang="en-US" dirty="0" smtClean="0">
                <a:ea typeface="Calibri"/>
                <a:cs typeface="Calibri"/>
                <a:sym typeface="Calibri"/>
              </a:rPr>
              <a:t>system.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Shape 395" descr="D:\Work\Prezentacii\SoftUni\Jmeter\images\TLR-50B-M-1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27084">
            <a:off x="645493" y="2959658"/>
            <a:ext cx="5086709" cy="895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4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The difference lies in the questions the different test types are supposed to answer</a:t>
            </a:r>
          </a:p>
          <a:p>
            <a:pPr marL="457200" lvl="1" indent="-171450">
              <a:lnSpc>
                <a:spcPct val="1125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Performance Testing – How fast is the system?</a:t>
            </a:r>
          </a:p>
          <a:p>
            <a:pPr marL="457200" lvl="1" indent="-1778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Load Testing – How much load can the system handle?</a:t>
            </a:r>
            <a:endParaRPr lang="en-US" dirty="0"/>
          </a:p>
          <a:p>
            <a:pPr marL="457200" lvl="1" indent="-1778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Stress Testing – Under what conditions will the system fail</a:t>
            </a:r>
            <a:r>
              <a:rPr lang="en-US" sz="2300" b="1" dirty="0">
                <a:ea typeface="Calibri"/>
                <a:cs typeface="Calibri"/>
                <a:sym typeface="Calibri"/>
              </a:rPr>
              <a:t>?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Performance, Load and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Shape 4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3536282"/>
            <a:ext cx="2295000" cy="14289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Shape 406" descr="D:\Work\Prezentacii\SoftUni\Jmeter\images\Pictur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785" y="3550400"/>
            <a:ext cx="2048400" cy="14004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Shape 4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0545" y="3528482"/>
            <a:ext cx="2229300" cy="1436700"/>
          </a:xfrm>
          <a:prstGeom prst="roundRect">
            <a:avLst>
              <a:gd name="adj" fmla="val 3940"/>
            </a:avLst>
          </a:prstGeom>
          <a:solidFill>
            <a:srgbClr val="231F20">
              <a:alpha val="49800"/>
            </a:srgbClr>
          </a:solidFill>
          <a:ln w="9525" cap="flat" cmpd="sng">
            <a:solidFill>
              <a:srgbClr val="C87D0E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829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/>
              <a:t>The goal of performance testing is to: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Determine compliance with performance goals and requirements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Establish a </a:t>
            </a:r>
            <a:r>
              <a:rPr lang="en-US" sz="2300" dirty="0">
                <a:solidFill>
                  <a:schemeClr val="bg1"/>
                </a:solidFill>
              </a:rPr>
              <a:t>baseline for future regression testing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sz="2300" dirty="0"/>
              <a:t>Eliminate bottlenecks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Performance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Shape 4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0600" y="2495550"/>
            <a:ext cx="4171475" cy="223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0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Load Testing aims to identify the need of improving the applications: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Do we need to reduce the time needed to execute a request ?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Scalability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Can the system handle the anticipated number of concurrent users during peak load in production?</a:t>
            </a:r>
            <a:endParaRPr lang="en-US" dirty="0"/>
          </a:p>
          <a:p>
            <a:pPr marL="457200" lvl="1" indent="-17780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Stability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1450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Font typeface="Noto Sans Symbols"/>
              <a:buChar char="▪"/>
            </a:pPr>
            <a:r>
              <a:rPr lang="en-US" sz="2100" dirty="0">
                <a:ea typeface="Calibri"/>
                <a:cs typeface="Calibri"/>
                <a:sym typeface="Calibri"/>
              </a:rPr>
              <a:t>Does the application suffer from memory leaks when under load for extended periods of time?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Load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The best source of information during load tests are: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Average Response times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Peak Response times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Error Rates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Requests per second</a:t>
            </a:r>
            <a:endParaRPr lang="en-US" dirty="0"/>
          </a:p>
          <a:p>
            <a:pPr marL="457200" lvl="1" indent="-171450"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Concurrent Users Count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Testing 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85950"/>
            <a:ext cx="2362200" cy="22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800" dirty="0"/>
              <a:t>The goals of </a:t>
            </a:r>
            <a:r>
              <a:rPr lang="en-US" sz="2800" dirty="0">
                <a:solidFill>
                  <a:schemeClr val="bg1"/>
                </a:solidFill>
              </a:rPr>
              <a:t>Stress</a:t>
            </a:r>
            <a:r>
              <a:rPr lang="en-US" sz="2800" dirty="0"/>
              <a:t> testing is to ensure the software does not </a:t>
            </a:r>
            <a:r>
              <a:rPr lang="en-US" sz="2800" dirty="0">
                <a:solidFill>
                  <a:schemeClr val="bg1"/>
                </a:solidFill>
              </a:rPr>
              <a:t>crash</a:t>
            </a:r>
            <a:r>
              <a:rPr lang="en-US" sz="2800" dirty="0"/>
              <a:t> in </a:t>
            </a:r>
            <a:r>
              <a:rPr lang="en-US" sz="2800" dirty="0">
                <a:solidFill>
                  <a:schemeClr val="bg1"/>
                </a:solidFill>
              </a:rPr>
              <a:t>conditions</a:t>
            </a:r>
            <a:r>
              <a:rPr lang="en-US" sz="2800" dirty="0"/>
              <a:t> of insufficient computational </a:t>
            </a:r>
            <a:r>
              <a:rPr lang="en-US" sz="2800" dirty="0" smtClean="0"/>
              <a:t>             resources </a:t>
            </a:r>
            <a:r>
              <a:rPr lang="en-US" sz="2800" dirty="0"/>
              <a:t>(such as memory or disk space).</a:t>
            </a:r>
          </a:p>
          <a:p>
            <a:pPr marL="2286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2800" dirty="0"/>
              <a:t>It involves testing beyond normal operational capacity, </a:t>
            </a:r>
            <a:r>
              <a:rPr lang="en-US" sz="2800" dirty="0" smtClean="0"/>
              <a:t>      often </a:t>
            </a:r>
            <a:r>
              <a:rPr lang="en-US" sz="2800" dirty="0"/>
              <a:t>to a </a:t>
            </a:r>
            <a:r>
              <a:rPr lang="en-US" sz="2800" dirty="0">
                <a:solidFill>
                  <a:schemeClr val="bg1"/>
                </a:solidFill>
              </a:rPr>
              <a:t>breaking point</a:t>
            </a:r>
            <a:r>
              <a:rPr lang="en-US" sz="2800" dirty="0"/>
              <a:t>, in order to observe the results.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Stress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Shape 446" descr="D:\Work\Prezentacii\SoftUni\Jmeter\images\broken-chain-gif-design-decor-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2500" y="3747675"/>
            <a:ext cx="6861500" cy="12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47" descr="D:\Work\Prezentacii\SoftUni\Jmeter\images\Investment-Advisor-Portfolio-Stress-Tes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04050"/>
            <a:ext cx="3300476" cy="2339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0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Table of Contents (2)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30200" lvl="0" indent="-3302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AutoNum type="arabicPeriod" startAt="2"/>
            </a:pPr>
            <a:r>
              <a:rPr lang="en-US" dirty="0"/>
              <a:t>Test Types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Structural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Change related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Risk-Based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Functional Testing</a:t>
            </a:r>
          </a:p>
          <a:p>
            <a:pPr marL="628650" lvl="1" indent="-34290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en-US" dirty="0"/>
              <a:t>Non-functional Testing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For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most projects </a:t>
            </a:r>
            <a:r>
              <a:rPr lang="en-US" sz="2400" dirty="0">
                <a:ea typeface="Calibri"/>
                <a:cs typeface="Calibri"/>
                <a:sym typeface="Calibri"/>
              </a:rPr>
              <a:t>verifying that they pass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Google's performance </a:t>
            </a:r>
            <a:r>
              <a:rPr lang="en-US" sz="24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guidelines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is enough</a:t>
            </a:r>
            <a:endParaRPr lang="en-US" dirty="0">
              <a:solidFill>
                <a:schemeClr val="bg1"/>
              </a:solidFill>
            </a:endParaRPr>
          </a:p>
          <a:p>
            <a:pPr marL="228600" lvl="0" indent="-228600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400" dirty="0">
                <a:ea typeface="Calibri"/>
                <a:cs typeface="Calibri"/>
                <a:sym typeface="Calibri"/>
              </a:rPr>
              <a:t>You can check this with </a:t>
            </a:r>
            <a:r>
              <a:rPr lang="en-US" sz="2400" u="sng" dirty="0">
                <a:ea typeface="Calibri"/>
                <a:cs typeface="Calibri"/>
                <a:sym typeface="Calibri"/>
                <a:hlinkClick r:id="rId2"/>
              </a:rPr>
              <a:t>Google </a:t>
            </a:r>
            <a:r>
              <a:rPr lang="en-US" sz="2400" u="sng" dirty="0" err="1">
                <a:ea typeface="Calibri"/>
                <a:cs typeface="Calibri"/>
                <a:sym typeface="Calibri"/>
                <a:hlinkClick r:id="rId2"/>
              </a:rPr>
              <a:t>PageSpeed</a:t>
            </a:r>
            <a:r>
              <a:rPr lang="en-US" sz="2400" u="sng" dirty="0">
                <a:ea typeface="Calibri"/>
                <a:cs typeface="Calibri"/>
                <a:sym typeface="Calibri"/>
                <a:hlinkClick r:id="rId2"/>
              </a:rPr>
              <a:t> Tools</a:t>
            </a:r>
            <a:endParaRPr lang="en-US" sz="2400" dirty="0"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useful is Stress/Load/Performance Testing 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Shape 4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2854062"/>
            <a:ext cx="3630478" cy="1808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Vulnerability Testing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32" y="577229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Software Development Life Cycle,</a:t>
            </a:r>
            <a:br>
              <a:rPr lang="en-US" sz="2400" dirty="0">
                <a:ea typeface="Calibri"/>
                <a:cs typeface="Calibri"/>
                <a:sym typeface="Calibri"/>
              </a:rPr>
            </a:br>
            <a:r>
              <a:rPr lang="en-US" sz="2400" dirty="0">
                <a:ea typeface="Calibri"/>
                <a:cs typeface="Calibri"/>
                <a:sym typeface="Calibri"/>
              </a:rPr>
              <a:t>With Security In Mind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Security Testing in the </a:t>
            </a:r>
            <a:r>
              <a:rPr lang="en-US" sz="2800" dirty="0" smtClean="0"/>
              <a:t>SDLC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hape 467"/>
          <p:cNvSpPr txBox="1">
            <a:spLocks/>
          </p:cNvSpPr>
          <p:nvPr/>
        </p:nvSpPr>
        <p:spPr>
          <a:xfrm>
            <a:off x="8677068" y="4893751"/>
            <a:ext cx="321600" cy="147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000" tIns="27000" rIns="27000" bIns="27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32</a:t>
            </a:fld>
            <a:endParaRPr lang="en-GB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68"/>
          <p:cNvSpPr txBox="1">
            <a:spLocks/>
          </p:cNvSpPr>
          <p:nvPr/>
        </p:nvSpPr>
        <p:spPr>
          <a:xfrm>
            <a:off x="150396" y="825384"/>
            <a:ext cx="8855700" cy="4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25" tIns="27000" rIns="81025" bIns="27000" anchor="t" anchorCtr="0">
            <a:noAutofit/>
          </a:bodyPr>
          <a:lstStyle>
            <a:lvl1pPr marL="342686" indent="-342686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486" indent="-285572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286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00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14" indent="-228458" algn="l" defTabSz="913829" rtl="0" eaLnBrk="1" latinLnBrk="1" hangingPunct="1">
              <a:lnSpc>
                <a:spcPct val="105000"/>
              </a:lnSpc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28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43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857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772" indent="-228458" algn="l" defTabSz="913829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63500">
              <a:spcBef>
                <a:spcPts val="900"/>
              </a:spcBef>
              <a:spcAft>
                <a:spcPts val="0"/>
              </a:spcAft>
              <a:buClr>
                <a:srgbClr val="F2B254"/>
              </a:buClr>
              <a:buSzPts val="2600"/>
              <a:buFont typeface="Noto Sans Symbols"/>
              <a:buNone/>
            </a:pPr>
            <a:endParaRPr lang="en-US" sz="2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hape 470"/>
          <p:cNvCxnSpPr/>
          <p:nvPr/>
        </p:nvCxnSpPr>
        <p:spPr>
          <a:xfrm>
            <a:off x="1804266" y="4051349"/>
            <a:ext cx="5802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Shape 471"/>
          <p:cNvCxnSpPr/>
          <p:nvPr/>
        </p:nvCxnSpPr>
        <p:spPr>
          <a:xfrm>
            <a:off x="1804266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Shape 472"/>
          <p:cNvCxnSpPr/>
          <p:nvPr/>
        </p:nvCxnSpPr>
        <p:spPr>
          <a:xfrm>
            <a:off x="7606502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Shape 473"/>
          <p:cNvCxnSpPr/>
          <p:nvPr/>
        </p:nvCxnSpPr>
        <p:spPr>
          <a:xfrm>
            <a:off x="6005885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Shape 474"/>
          <p:cNvCxnSpPr/>
          <p:nvPr/>
        </p:nvCxnSpPr>
        <p:spPr>
          <a:xfrm>
            <a:off x="5205577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Shape 475"/>
          <p:cNvCxnSpPr/>
          <p:nvPr/>
        </p:nvCxnSpPr>
        <p:spPr>
          <a:xfrm>
            <a:off x="3833620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Shape 476"/>
          <p:cNvCxnSpPr/>
          <p:nvPr/>
        </p:nvCxnSpPr>
        <p:spPr>
          <a:xfrm>
            <a:off x="3100004" y="3851324"/>
            <a:ext cx="0" cy="400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Shape 477"/>
          <p:cNvSpPr txBox="1"/>
          <p:nvPr/>
        </p:nvSpPr>
        <p:spPr>
          <a:xfrm>
            <a:off x="1356475" y="4270424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Requirements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use cases</a:t>
            </a:r>
            <a:endParaRPr sz="1100"/>
          </a:p>
        </p:txBody>
      </p:sp>
      <p:sp>
        <p:nvSpPr>
          <p:cNvPr id="15" name="Shape 478"/>
          <p:cNvSpPr txBox="1"/>
          <p:nvPr/>
        </p:nvSpPr>
        <p:spPr>
          <a:xfrm>
            <a:off x="2766542" y="4374299"/>
            <a:ext cx="66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sz="1100"/>
          </a:p>
        </p:txBody>
      </p:sp>
      <p:sp>
        <p:nvSpPr>
          <p:cNvPr id="16" name="Shape 479"/>
          <p:cNvSpPr txBox="1"/>
          <p:nvPr/>
        </p:nvSpPr>
        <p:spPr>
          <a:xfrm>
            <a:off x="3490631" y="4270424"/>
            <a:ext cx="666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plans</a:t>
            </a:r>
            <a:endParaRPr sz="1100"/>
          </a:p>
        </p:txBody>
      </p:sp>
      <p:sp>
        <p:nvSpPr>
          <p:cNvPr id="17" name="Shape 480"/>
          <p:cNvSpPr txBox="1"/>
          <p:nvPr/>
        </p:nvSpPr>
        <p:spPr>
          <a:xfrm>
            <a:off x="4862588" y="4374299"/>
            <a:ext cx="66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sz="1100"/>
          </a:p>
        </p:txBody>
      </p:sp>
      <p:sp>
        <p:nvSpPr>
          <p:cNvPr id="18" name="Shape 481"/>
          <p:cNvSpPr txBox="1"/>
          <p:nvPr/>
        </p:nvSpPr>
        <p:spPr>
          <a:xfrm>
            <a:off x="5662896" y="4270424"/>
            <a:ext cx="666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results</a:t>
            </a:r>
            <a:endParaRPr sz="1100"/>
          </a:p>
        </p:txBody>
      </p:sp>
      <p:sp>
        <p:nvSpPr>
          <p:cNvPr id="19" name="Shape 482"/>
          <p:cNvSpPr txBox="1"/>
          <p:nvPr/>
        </p:nvSpPr>
        <p:spPr>
          <a:xfrm>
            <a:off x="7149183" y="4270424"/>
            <a:ext cx="91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Field feedback</a:t>
            </a:r>
            <a:endParaRPr sz="1100"/>
          </a:p>
        </p:txBody>
      </p:sp>
      <p:sp>
        <p:nvSpPr>
          <p:cNvPr id="20" name="Shape 483"/>
          <p:cNvSpPr txBox="1"/>
          <p:nvPr/>
        </p:nvSpPr>
        <p:spPr>
          <a:xfrm>
            <a:off x="1504151" y="2874876"/>
            <a:ext cx="60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Abuse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cases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1" name="Shape 484"/>
          <p:cNvSpPr txBox="1"/>
          <p:nvPr/>
        </p:nvSpPr>
        <p:spPr>
          <a:xfrm>
            <a:off x="1718519" y="2182647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Security requirements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2" name="Shape 485"/>
          <p:cNvSpPr txBox="1"/>
          <p:nvPr/>
        </p:nvSpPr>
        <p:spPr>
          <a:xfrm>
            <a:off x="7220639" y="2855825"/>
            <a:ext cx="771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Security breaks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3" name="Shape 486"/>
          <p:cNvSpPr txBox="1"/>
          <p:nvPr/>
        </p:nvSpPr>
        <p:spPr>
          <a:xfrm>
            <a:off x="3200042" y="1885950"/>
            <a:ext cx="1043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External review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4" name="Shape 487"/>
          <p:cNvSpPr txBox="1"/>
          <p:nvPr/>
        </p:nvSpPr>
        <p:spPr>
          <a:xfrm>
            <a:off x="3933658" y="2876929"/>
            <a:ext cx="1200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Risk-based security tests</a:t>
            </a:r>
            <a:endParaRPr sz="1100"/>
          </a:p>
        </p:txBody>
      </p:sp>
      <p:sp>
        <p:nvSpPr>
          <p:cNvPr id="25" name="Shape 488"/>
          <p:cNvSpPr txBox="1"/>
          <p:nvPr/>
        </p:nvSpPr>
        <p:spPr>
          <a:xfrm>
            <a:off x="5096011" y="2024450"/>
            <a:ext cx="919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Static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 (tools)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6" name="Shape 489"/>
          <p:cNvSpPr txBox="1"/>
          <p:nvPr/>
        </p:nvSpPr>
        <p:spPr>
          <a:xfrm>
            <a:off x="5862973" y="2855825"/>
            <a:ext cx="857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Risk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7" name="Shape 490"/>
          <p:cNvSpPr txBox="1"/>
          <p:nvPr/>
        </p:nvSpPr>
        <p:spPr>
          <a:xfrm>
            <a:off x="2709377" y="2907542"/>
            <a:ext cx="76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Risk </a:t>
            </a:r>
            <a:endParaRPr sz="1100"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8" name="Shape 491"/>
          <p:cNvSpPr txBox="1"/>
          <p:nvPr/>
        </p:nvSpPr>
        <p:spPr>
          <a:xfrm>
            <a:off x="6406040" y="2237206"/>
            <a:ext cx="1086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Penetration testing</a:t>
            </a:r>
            <a:endParaRPr sz="1100" dirty="0">
              <a:solidFill>
                <a:schemeClr val="tx1"/>
              </a:solidFill>
            </a:endParaRPr>
          </a:p>
        </p:txBody>
      </p:sp>
      <p:cxnSp>
        <p:nvCxnSpPr>
          <p:cNvPr id="29" name="Shape 492"/>
          <p:cNvCxnSpPr>
            <a:stCxn id="22" idx="2"/>
          </p:cNvCxnSpPr>
          <p:nvPr/>
        </p:nvCxnSpPr>
        <p:spPr>
          <a:xfrm>
            <a:off x="7606439" y="3340325"/>
            <a:ext cx="114300" cy="6411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Shape 493"/>
          <p:cNvCxnSpPr>
            <a:stCxn id="20" idx="2"/>
          </p:cNvCxnSpPr>
          <p:nvPr/>
        </p:nvCxnSpPr>
        <p:spPr>
          <a:xfrm>
            <a:off x="1804301" y="3359376"/>
            <a:ext cx="152400" cy="6222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Shape 494"/>
          <p:cNvCxnSpPr>
            <a:stCxn id="21" idx="2"/>
          </p:cNvCxnSpPr>
          <p:nvPr/>
        </p:nvCxnSpPr>
        <p:spPr>
          <a:xfrm>
            <a:off x="2318819" y="2667147"/>
            <a:ext cx="0" cy="13146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Shape 495"/>
          <p:cNvCxnSpPr>
            <a:stCxn id="27" idx="2"/>
          </p:cNvCxnSpPr>
          <p:nvPr/>
        </p:nvCxnSpPr>
        <p:spPr>
          <a:xfrm flipH="1">
            <a:off x="2909627" y="3392042"/>
            <a:ext cx="180900" cy="5907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Shape 496"/>
          <p:cNvCxnSpPr>
            <a:stCxn id="27" idx="2"/>
          </p:cNvCxnSpPr>
          <p:nvPr/>
        </p:nvCxnSpPr>
        <p:spPr>
          <a:xfrm>
            <a:off x="3090527" y="3392042"/>
            <a:ext cx="219300" cy="5907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Shape 497"/>
          <p:cNvCxnSpPr>
            <a:stCxn id="23" idx="2"/>
          </p:cNvCxnSpPr>
          <p:nvPr/>
        </p:nvCxnSpPr>
        <p:spPr>
          <a:xfrm>
            <a:off x="3721742" y="2370450"/>
            <a:ext cx="0" cy="16113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" name="Shape 498"/>
          <p:cNvCxnSpPr>
            <a:stCxn id="24" idx="2"/>
          </p:cNvCxnSpPr>
          <p:nvPr/>
        </p:nvCxnSpPr>
        <p:spPr>
          <a:xfrm flipH="1">
            <a:off x="4405558" y="3361429"/>
            <a:ext cx="128400" cy="6201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" name="Shape 499"/>
          <p:cNvCxnSpPr>
            <a:stCxn id="25" idx="2"/>
          </p:cNvCxnSpPr>
          <p:nvPr/>
        </p:nvCxnSpPr>
        <p:spPr>
          <a:xfrm flipH="1">
            <a:off x="5376961" y="2716850"/>
            <a:ext cx="178800" cy="1265100"/>
          </a:xfrm>
          <a:prstGeom prst="straightConnector1">
            <a:avLst/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" name="Shape 500"/>
          <p:cNvCxnSpPr>
            <a:stCxn id="26" idx="2"/>
          </p:cNvCxnSpPr>
          <p:nvPr/>
        </p:nvCxnSpPr>
        <p:spPr>
          <a:xfrm>
            <a:off x="6291673" y="3340325"/>
            <a:ext cx="0" cy="6411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" name="Shape 501"/>
          <p:cNvCxnSpPr>
            <a:stCxn id="28" idx="2"/>
          </p:cNvCxnSpPr>
          <p:nvPr/>
        </p:nvCxnSpPr>
        <p:spPr>
          <a:xfrm>
            <a:off x="6949040" y="2721706"/>
            <a:ext cx="0" cy="126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" name="Shape 502"/>
          <p:cNvCxnSpPr>
            <a:stCxn id="28" idx="2"/>
          </p:cNvCxnSpPr>
          <p:nvPr/>
        </p:nvCxnSpPr>
        <p:spPr>
          <a:xfrm>
            <a:off x="6949040" y="2721706"/>
            <a:ext cx="543000" cy="12600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" name="Down Arrow 39"/>
          <p:cNvSpPr/>
          <p:nvPr/>
        </p:nvSpPr>
        <p:spPr bwMode="auto">
          <a:xfrm>
            <a:off x="2273100" y="2667147"/>
            <a:ext cx="45719" cy="1314278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Down Arrow 48"/>
          <p:cNvSpPr/>
          <p:nvPr/>
        </p:nvSpPr>
        <p:spPr bwMode="auto">
          <a:xfrm>
            <a:off x="3657600" y="2370650"/>
            <a:ext cx="45719" cy="1601052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6291673" y="3340325"/>
            <a:ext cx="45719" cy="642417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Down Arrow 54"/>
          <p:cNvSpPr/>
          <p:nvPr/>
        </p:nvSpPr>
        <p:spPr bwMode="auto">
          <a:xfrm>
            <a:off x="7720739" y="3392042"/>
            <a:ext cx="45719" cy="590700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Shape 501"/>
          <p:cNvCxnSpPr/>
          <p:nvPr/>
        </p:nvCxnSpPr>
        <p:spPr>
          <a:xfrm>
            <a:off x="6982340" y="2731429"/>
            <a:ext cx="0" cy="126000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Shape 502"/>
          <p:cNvCxnSpPr/>
          <p:nvPr/>
        </p:nvCxnSpPr>
        <p:spPr>
          <a:xfrm>
            <a:off x="6982340" y="2731429"/>
            <a:ext cx="543000" cy="1260000"/>
          </a:xfrm>
          <a:prstGeom prst="straightConnector1">
            <a:avLst/>
          </a:prstGeom>
          <a:noFill/>
          <a:ln w="2540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231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Penetration Testing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Simulating an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attack</a:t>
            </a:r>
            <a:r>
              <a:rPr lang="en-US" dirty="0">
                <a:ea typeface="Calibri"/>
                <a:cs typeface="Calibri"/>
                <a:sym typeface="Calibri"/>
              </a:rPr>
              <a:t> from a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malicious source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78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Includes network scanning and vulnerability scanning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Simulating an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attack</a:t>
            </a:r>
            <a:r>
              <a:rPr lang="en-US" dirty="0">
                <a:ea typeface="Calibri"/>
                <a:cs typeface="Calibri"/>
                <a:sym typeface="Calibri"/>
              </a:rPr>
              <a:t> from someone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familiar with the system</a:t>
            </a:r>
            <a:endParaRPr lang="en-US" dirty="0">
              <a:solidFill>
                <a:schemeClr val="bg1"/>
              </a:solidFill>
            </a:endParaRPr>
          </a:p>
          <a:p>
            <a:pPr marL="685800" lvl="2" indent="-1778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Noto Sans Symbols"/>
              <a:buChar char="▪"/>
            </a:pPr>
            <a:r>
              <a:rPr lang="en-US" sz="2300" dirty="0">
                <a:ea typeface="Calibri"/>
                <a:cs typeface="Calibri"/>
                <a:sym typeface="Calibri"/>
              </a:rPr>
              <a:t>Simulate an attack by having access to </a:t>
            </a:r>
            <a:r>
              <a:rPr lang="en-US" sz="23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source code, network, passwords</a:t>
            </a:r>
            <a:endParaRPr lang="en-US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Testing Techniques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SQL Injection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Exploits Database Layer Security Vulnerability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Unexpected Execution of User Inputs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35" y="2800350"/>
            <a:ext cx="3908965" cy="18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Cross Site Scripting</a:t>
            </a:r>
            <a:endParaRPr lang="en-US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Injecting Malicious Client Side Script into Web Pages</a:t>
            </a:r>
            <a:br>
              <a:rPr lang="en-US" dirty="0">
                <a:ea typeface="Calibri"/>
                <a:cs typeface="Calibri"/>
                <a:sym typeface="Calibri"/>
              </a:rPr>
            </a:br>
            <a:r>
              <a:rPr lang="en-US" dirty="0">
                <a:ea typeface="Calibri"/>
                <a:cs typeface="Calibri"/>
                <a:sym typeface="Calibri"/>
              </a:rPr>
              <a:t>The malicious code along with the original webpage gets displayed in the web client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Shape 5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601" y="2498325"/>
            <a:ext cx="3957425" cy="24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346" y="2295318"/>
            <a:ext cx="4272519" cy="2663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527"/>
          <p:cNvCxnSpPr/>
          <p:nvPr/>
        </p:nvCxnSpPr>
        <p:spPr>
          <a:xfrm>
            <a:off x="3657362" y="3714750"/>
            <a:ext cx="3029100" cy="228600"/>
          </a:xfrm>
          <a:prstGeom prst="straightConnector1">
            <a:avLst/>
          </a:prstGeom>
          <a:noFill/>
          <a:ln w="1016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  <a:effectLst>
            <a:reflection stA="45000" endPos="65000" dist="63500" dir="5400000" fadeDir="5400012" sy="-100000" algn="bl" rotWithShape="0"/>
          </a:effectLst>
        </p:spPr>
      </p:cxnSp>
    </p:spTree>
    <p:extLst>
      <p:ext uri="{BB962C8B-B14F-4D97-AF65-F5344CB8AC3E}">
        <p14:creationId xmlns:p14="http://schemas.microsoft.com/office/powerpoint/2010/main" val="329725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GB" sz="2600" dirty="0">
                <a:ea typeface="Calibri"/>
                <a:cs typeface="Calibri"/>
                <a:sym typeface="Calibri"/>
              </a:rPr>
              <a:t>Parameter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Cookie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URL Manipulation</a:t>
            </a:r>
            <a:endParaRPr lang="en-GB" dirty="0"/>
          </a:p>
          <a:p>
            <a:pPr marL="457200" lvl="1" indent="-17145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GB" dirty="0">
                <a:ea typeface="Calibri"/>
                <a:cs typeface="Calibri"/>
                <a:sym typeface="Calibri"/>
              </a:rPr>
              <a:t>HTTP Header Manipulation</a:t>
            </a:r>
            <a:endParaRPr lang="en-GB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Shape 5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9565" y="1962150"/>
            <a:ext cx="3879056" cy="258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Denial of Service Testing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Flooding a target machine with enough traffic to hinder normal operations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Shape 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4872" y="1962150"/>
            <a:ext cx="6019800" cy="2778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6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Password Cracking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Collecting Passwords from the Stored or Transmitted Data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Using Brute Force and Dictionary Attacks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Identifying Weak Passwords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Shape 5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10200" y="2495550"/>
            <a:ext cx="3543300" cy="2192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7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Social Engineering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ea typeface="Calibri"/>
                <a:cs typeface="Calibri"/>
                <a:sym typeface="Calibri"/>
              </a:rPr>
              <a:t>Psychological Manipulation of People</a:t>
            </a:r>
            <a:endParaRPr lang="en-US" dirty="0"/>
          </a:p>
          <a:p>
            <a:pPr marL="457200" lvl="1" indent="-17145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Extracting</a:t>
            </a:r>
            <a:r>
              <a:rPr lang="en-US" dirty="0">
                <a:ea typeface="Calibri"/>
                <a:cs typeface="Calibri"/>
                <a:sym typeface="Calibri"/>
              </a:rPr>
              <a:t> confidential information</a:t>
            </a:r>
            <a:endParaRPr lang="en-US" dirty="0"/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  <a:sym typeface="Calibri"/>
              </a:rPr>
              <a:t>Threats you need to be aware of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Shape 5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1600" y="2800350"/>
            <a:ext cx="3764561" cy="1971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Levels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Shape 2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8275" y="819150"/>
            <a:ext cx="1939308" cy="2277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03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273" y="1241822"/>
            <a:ext cx="5687390" cy="358020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42802" y="1064419"/>
            <a:ext cx="6476433" cy="397629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619235" y="2457450"/>
            <a:ext cx="2162571" cy="23404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0" y="1409806"/>
            <a:ext cx="457200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Test Levels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Test Types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</a:rPr>
              <a:t>Functional and Non-functional testing</a:t>
            </a:r>
          </a:p>
          <a:p>
            <a:pPr marL="228600" lvl="0" indent="-228600"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Don’t forget the non-functional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aspects of your application under test</a:t>
            </a:r>
          </a:p>
          <a:p>
            <a:pPr marL="228600" lvl="0" indent="-228600">
              <a:spcBef>
                <a:spcPts val="900"/>
              </a:spcBef>
              <a:buClr>
                <a:schemeClr val="bg2"/>
              </a:buClr>
              <a:buSzPts val="2400"/>
              <a:buFont typeface="Noto Sans Symbols"/>
              <a:buChar char="▪"/>
            </a:pP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The more people you get involved into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the security of a product the more secure </a:t>
            </a:r>
            <a:b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it becomes. </a:t>
            </a:r>
          </a:p>
        </p:txBody>
      </p:sp>
    </p:spTree>
    <p:extLst>
      <p:ext uri="{BB962C8B-B14F-4D97-AF65-F5344CB8AC3E}">
        <p14:creationId xmlns:p14="http://schemas.microsoft.com/office/powerpoint/2010/main" val="23779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02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114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Software University – High-Quality Education, Profession and Job    for Software Developers</a:t>
            </a:r>
          </a:p>
          <a:p>
            <a:pPr lvl="1">
              <a:lnSpc>
                <a:spcPct val="100000"/>
              </a:lnSpc>
            </a:pPr>
            <a:r>
              <a:rPr lang="en-US" sz="2200" noProof="1">
                <a:hlinkClick r:id="rId3"/>
              </a:rPr>
              <a:t>softuni.bg</a:t>
            </a:r>
            <a:r>
              <a:rPr lang="en-US" sz="22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Foundation</a:t>
            </a:r>
            <a:endParaRPr lang="bg-BG" sz="2400" dirty="0"/>
          </a:p>
          <a:p>
            <a:pPr lvl="1">
              <a:lnSpc>
                <a:spcPct val="100000"/>
              </a:lnSpc>
            </a:pPr>
            <a:r>
              <a:rPr lang="en-US" sz="2300" noProof="1">
                <a:hlinkClick r:id="rId4"/>
              </a:rPr>
              <a:t>http://softuni.foundation/</a:t>
            </a:r>
            <a:endParaRPr lang="en-US" sz="2300" noProof="1"/>
          </a:p>
          <a:p>
            <a:pPr>
              <a:lnSpc>
                <a:spcPct val="100000"/>
              </a:lnSpc>
            </a:pPr>
            <a:r>
              <a:rPr lang="en-US" sz="2400" dirty="0"/>
              <a:t>Software University @ Facebook</a:t>
            </a:r>
          </a:p>
          <a:p>
            <a:pPr marL="743030" lvl="1" indent="-285781" defTabSz="914499">
              <a:lnSpc>
                <a:spcPct val="100000"/>
              </a:lnSpc>
              <a:tabLst>
                <a:tab pos="211960" algn="l"/>
              </a:tabLst>
              <a:defRPr/>
            </a:pPr>
            <a:r>
              <a:rPr lang="en-US" sz="2200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200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/>
              <a:t>Software University Forums</a:t>
            </a:r>
          </a:p>
          <a:p>
            <a:pPr marL="743030" lvl="1" indent="-285781" defTabSz="914499">
              <a:lnSpc>
                <a:spcPct val="100000"/>
              </a:lnSpc>
              <a:tabLst>
                <a:tab pos="211960" algn="l"/>
              </a:tabLst>
              <a:defRPr/>
            </a:pPr>
            <a:r>
              <a:rPr lang="en-US" sz="2100" dirty="0">
                <a:hlinkClick r:id="rId6"/>
              </a:rPr>
              <a:t>forum.softuni.bg</a:t>
            </a:r>
            <a:endParaRPr lang="en-US" sz="2100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55" y="2449440"/>
            <a:ext cx="1100322" cy="274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34" y="2030958"/>
            <a:ext cx="1592352" cy="397162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24" y="1734647"/>
            <a:ext cx="2288634" cy="3047299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083" y="2706470"/>
            <a:ext cx="839055" cy="83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63" y="3763097"/>
            <a:ext cx="781675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sz="quarter" idx="10"/>
          </p:nvPr>
        </p:nvSpPr>
        <p:spPr>
          <a:xfrm>
            <a:off x="142847" y="863341"/>
            <a:ext cx="8855923" cy="134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11" tIns="27004" rIns="81011" bIns="27004" anchor="t" anchorCtr="0">
            <a:noAutofit/>
          </a:bodyPr>
          <a:lstStyle/>
          <a:p>
            <a:pPr marL="228591" indent="-22859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This course (slides, examples, demos, videos, homework, etc.)</a:t>
            </a:r>
            <a:br>
              <a:rPr lang="en-US" sz="2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is licensed under the "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Creative Commons Attribution-</a:t>
            </a:r>
            <a:r>
              <a:rPr lang="en-US" sz="2600" u="sng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NonCommercial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2600" u="sng" dirty="0" err="1">
                <a:latin typeface="Calibri"/>
                <a:ea typeface="Calibri"/>
                <a:cs typeface="Calibri"/>
                <a:sym typeface="Calibri"/>
                <a:hlinkClick r:id="rId3"/>
              </a:rPr>
              <a:t>ShareAlike</a:t>
            </a:r>
            <a:r>
              <a:rPr lang="en-US" sz="2600" u="sng" dirty="0">
                <a:latin typeface="Calibri"/>
                <a:ea typeface="Calibri"/>
                <a:cs typeface="Calibri"/>
                <a:sym typeface="Calibri"/>
                <a:hlinkClick r:id="rId3"/>
              </a:rPr>
              <a:t> 4.0 International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" license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1011" tIns="27004" rIns="81011" bIns="2700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License</a:t>
            </a:r>
            <a:endParaRPr dirty="0"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7004" tIns="27004" rIns="27004" bIns="27004" anchor="ctr" anchorCtr="0">
            <a:noAutofit/>
          </a:bodyPr>
          <a:lstStyle/>
          <a:p>
            <a:fld id="{00000000-1234-1234-1234-123412341234}" type="slidenum"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pPr/>
              <a:t>45</a:t>
            </a:fld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 title="CC-BY-NC-SA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9631" y="2857500"/>
            <a:ext cx="3482657" cy="1218183"/>
          </a:xfrm>
          <a:prstGeom prst="roundRect">
            <a:avLst>
              <a:gd name="adj" fmla="val 4326"/>
            </a:avLst>
          </a:prstGeom>
          <a:noFill/>
          <a:ln w="9525" cap="flat" cmpd="sng">
            <a:solidFill>
              <a:srgbClr val="7B4A3A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15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Component testing: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Testing separate components/units of the software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Software units (components):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Modules, units, programs, functions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Classes – in Object Oriented Programming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Unit tests focus on aspects internal to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600"/>
              <a:buNone/>
            </a:pPr>
            <a:r>
              <a:rPr lang="en-US" sz="2600" dirty="0">
                <a:cs typeface="Calibri"/>
                <a:sym typeface="Calibri"/>
              </a:rPr>
              <a:t>the component itself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Shape 2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600" y="3105150"/>
            <a:ext cx="2938725" cy="170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8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Individual testing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Components are tested 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individually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Isolated </a:t>
            </a:r>
            <a:r>
              <a:rPr lang="en-US" dirty="0">
                <a:cs typeface="Calibri"/>
                <a:sym typeface="Calibri"/>
              </a:rPr>
              <a:t>from all other software components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Isolation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Prevents external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 influences </a:t>
            </a:r>
            <a:r>
              <a:rPr lang="en-US" dirty="0">
                <a:cs typeface="Calibri"/>
                <a:sym typeface="Calibri"/>
              </a:rPr>
              <a:t>on the components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Interaction with </a:t>
            </a:r>
            <a:r>
              <a:rPr lang="en-US" dirty="0" smtClean="0">
                <a:cs typeface="Calibri"/>
                <a:sym typeface="Calibri"/>
              </a:rPr>
              <a:t>neighbors </a:t>
            </a:r>
            <a:r>
              <a:rPr lang="en-US" dirty="0">
                <a:cs typeface="Calibri"/>
                <a:sym typeface="Calibri"/>
              </a:rPr>
              <a:t>is </a:t>
            </a:r>
            <a:r>
              <a:rPr lang="en-US" dirty="0">
                <a:solidFill>
                  <a:schemeClr val="bg1"/>
                </a:solidFill>
                <a:cs typeface="Calibri"/>
                <a:sym typeface="Calibri"/>
              </a:rPr>
              <a:t>not performed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Testing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Shape 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5600" y="2876550"/>
            <a:ext cx="2117600" cy="21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9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 smtClean="0">
                <a:cs typeface="Calibri"/>
                <a:sym typeface="Calibri"/>
              </a:rPr>
              <a:t>Supposes </a:t>
            </a:r>
            <a:r>
              <a:rPr lang="en-US" sz="2600" dirty="0">
                <a:cs typeface="Calibri"/>
                <a:sym typeface="Calibri"/>
              </a:rPr>
              <a:t>that components are already tested individually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 smtClean="0">
                <a:cs typeface="Calibri"/>
                <a:sym typeface="Calibri"/>
              </a:rPr>
              <a:t>System </a:t>
            </a:r>
            <a:r>
              <a:rPr lang="en-US" sz="2600" dirty="0">
                <a:cs typeface="Calibri"/>
                <a:sym typeface="Calibri"/>
              </a:rPr>
              <a:t>integration testing: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 smtClean="0">
                <a:cs typeface="Calibri"/>
                <a:sym typeface="Calibri"/>
              </a:rPr>
              <a:t>Testing </a:t>
            </a:r>
            <a:r>
              <a:rPr lang="en-US" dirty="0">
                <a:cs typeface="Calibri"/>
                <a:sym typeface="Calibri"/>
              </a:rPr>
              <a:t>the integration of systems and packages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>
                <a:cs typeface="Calibri"/>
                <a:sym typeface="Calibri"/>
              </a:rPr>
              <a:t>Testing interfaces to external organizations/3rd parties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cs typeface="Calibri"/>
                <a:sym typeface="Calibri"/>
              </a:rPr>
              <a:t>Expose defects in the interfaces and interaction between</a:t>
            </a:r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2600" dirty="0">
                <a:cs typeface="Calibri"/>
                <a:sym typeface="Calibri"/>
              </a:rPr>
              <a:t>integrated components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Shape 2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1200" y="3096413"/>
            <a:ext cx="2642925" cy="188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0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>
                <a:ea typeface="Calibri"/>
                <a:cs typeface="Calibri"/>
                <a:sym typeface="Calibri"/>
              </a:rPr>
              <a:t>The </a:t>
            </a: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Big Bang </a:t>
            </a:r>
            <a:r>
              <a:rPr lang="en-US" sz="2600" dirty="0">
                <a:ea typeface="Calibri"/>
                <a:cs typeface="Calibri"/>
                <a:sym typeface="Calibri"/>
              </a:rPr>
              <a:t>approach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All components or modules are </a:t>
            </a:r>
            <a:r>
              <a:rPr lang="en-US" sz="2600" dirty="0">
                <a:solidFill>
                  <a:schemeClr val="bg1"/>
                </a:solidFill>
              </a:rPr>
              <a:t>integrated</a:t>
            </a:r>
            <a:r>
              <a:rPr lang="en-US" sz="2600" dirty="0"/>
              <a:t> simultaneously, </a:t>
            </a:r>
            <a:r>
              <a:rPr lang="en-US" sz="2600" dirty="0" smtClean="0"/>
              <a:t>   after </a:t>
            </a:r>
            <a:r>
              <a:rPr lang="en-US" sz="2600" dirty="0"/>
              <a:t>which everything is tested as a</a:t>
            </a:r>
            <a:r>
              <a:rPr lang="en-US" sz="2600" dirty="0">
                <a:solidFill>
                  <a:schemeClr val="bg1"/>
                </a:solidFill>
              </a:rPr>
              <a:t> whole.</a:t>
            </a:r>
            <a:r>
              <a:rPr lang="en-US" sz="2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lvl="1" indent="-215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sz="2600" dirty="0"/>
              <a:t>Disadvantage: difficult to trace the cause of </a:t>
            </a:r>
            <a:r>
              <a:rPr lang="en-US" sz="2600" dirty="0">
                <a:solidFill>
                  <a:schemeClr val="bg1"/>
                </a:solidFill>
              </a:rPr>
              <a:t>failures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Approaches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4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Incremental</a:t>
            </a:r>
            <a:r>
              <a:rPr lang="en-US" dirty="0"/>
              <a:t> approach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All components are integrated </a:t>
            </a:r>
            <a:r>
              <a:rPr lang="en-US" dirty="0">
                <a:solidFill>
                  <a:schemeClr val="bg1"/>
                </a:solidFill>
              </a:rPr>
              <a:t>one by one </a:t>
            </a:r>
            <a:r>
              <a:rPr lang="en-US" dirty="0"/>
              <a:t>and a testing is carried out after each step.</a:t>
            </a:r>
          </a:p>
          <a:p>
            <a:pPr marL="228600" lvl="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600"/>
              <a:buFont typeface="Noto Sans Symbols"/>
              <a:buChar char="▪"/>
            </a:pPr>
            <a:r>
              <a:rPr lang="en-US" dirty="0"/>
              <a:t>Different </a:t>
            </a:r>
            <a:r>
              <a:rPr lang="en-US" dirty="0">
                <a:solidFill>
                  <a:schemeClr val="bg1"/>
                </a:solidFill>
              </a:rPr>
              <a:t>Incremental approaches</a:t>
            </a:r>
            <a:r>
              <a:rPr lang="en-US" dirty="0"/>
              <a:t>: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Top-Down</a:t>
            </a:r>
            <a:r>
              <a:rPr lang="en-US" dirty="0"/>
              <a:t> approach</a:t>
            </a:r>
          </a:p>
          <a:p>
            <a:pPr marL="850900" lvl="2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0000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high level </a:t>
            </a:r>
            <a:r>
              <a:rPr lang="en-US" dirty="0"/>
              <a:t>logic and flows are tested </a:t>
            </a:r>
            <a:r>
              <a:rPr lang="en-US" dirty="0">
                <a:solidFill>
                  <a:schemeClr val="bg1"/>
                </a:solidFill>
              </a:rPr>
              <a:t>first</a:t>
            </a:r>
            <a:r>
              <a:rPr lang="en-US" dirty="0"/>
              <a:t> - the low level components are tested last.</a:t>
            </a:r>
          </a:p>
          <a:p>
            <a:pPr marL="457200" lvl="1" indent="-17145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900"/>
              <a:buFont typeface="Noto Sans Symbols"/>
              <a:buChar char="▪"/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Bottom-Up</a:t>
            </a:r>
            <a:r>
              <a:rPr lang="en-US" dirty="0"/>
              <a:t> approach</a:t>
            </a:r>
          </a:p>
          <a:p>
            <a:pPr marL="850900" lvl="2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0000"/>
            </a:pPr>
            <a:r>
              <a:rPr lang="en-US" dirty="0"/>
              <a:t>The most </a:t>
            </a:r>
            <a:r>
              <a:rPr lang="en-US" dirty="0">
                <a:solidFill>
                  <a:schemeClr val="bg1"/>
                </a:solidFill>
              </a:rPr>
              <a:t>complex</a:t>
            </a:r>
            <a:r>
              <a:rPr lang="en-US" dirty="0"/>
              <a:t> / high level functionalities are tested </a:t>
            </a:r>
            <a:r>
              <a:rPr lang="en-US" dirty="0">
                <a:solidFill>
                  <a:schemeClr val="bg1"/>
                </a:solidFill>
              </a:rPr>
              <a:t>last</a:t>
            </a:r>
            <a:r>
              <a:rPr lang="en-US" dirty="0"/>
              <a:t>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Approaches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1340</Words>
  <Application>Microsoft Office PowerPoint</Application>
  <PresentationFormat>On-screen Show (16:9)</PresentationFormat>
  <Paragraphs>293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Test Levels and Test Types</vt:lpstr>
      <vt:lpstr>Table of Contents</vt:lpstr>
      <vt:lpstr>Table of Contents (2)</vt:lpstr>
      <vt:lpstr>PowerPoint Presentation</vt:lpstr>
      <vt:lpstr>Component Testing</vt:lpstr>
      <vt:lpstr>Component Testing (2)</vt:lpstr>
      <vt:lpstr>Integration Testing</vt:lpstr>
      <vt:lpstr>Integration Testing Approaches</vt:lpstr>
      <vt:lpstr>Integration Testing Approaches (2)</vt:lpstr>
      <vt:lpstr>System Testing</vt:lpstr>
      <vt:lpstr>Acceptance Testing</vt:lpstr>
      <vt:lpstr>PowerPoint Presentation</vt:lpstr>
      <vt:lpstr>Structural Testing</vt:lpstr>
      <vt:lpstr>Testing Related to Changes</vt:lpstr>
      <vt:lpstr>Testing Related to Changes (2)</vt:lpstr>
      <vt:lpstr>Risk-Based Testing</vt:lpstr>
      <vt:lpstr>Functional Testing</vt:lpstr>
      <vt:lpstr>Smoke Testing</vt:lpstr>
      <vt:lpstr>Sanity Testing</vt:lpstr>
      <vt:lpstr>Smoke vs. Sanity</vt:lpstr>
      <vt:lpstr>PowerPoint Presentation</vt:lpstr>
      <vt:lpstr>Non-Functional Testing</vt:lpstr>
      <vt:lpstr>Performance, Load and Stress Testing</vt:lpstr>
      <vt:lpstr>Performance, Load and Stress Testing</vt:lpstr>
      <vt:lpstr>Performance, Load and Stress Testing</vt:lpstr>
      <vt:lpstr>Goals of Performance Testing</vt:lpstr>
      <vt:lpstr>Goals of Load Testing</vt:lpstr>
      <vt:lpstr>Load Testing Metrics</vt:lpstr>
      <vt:lpstr>Goals of Stress Testing</vt:lpstr>
      <vt:lpstr>How useful is Stress/Load/Performance Testing ?</vt:lpstr>
      <vt:lpstr>PowerPoint Presentation</vt:lpstr>
      <vt:lpstr>Security Testing in the SDLC</vt:lpstr>
      <vt:lpstr>Security Testing Techniques</vt:lpstr>
      <vt:lpstr>Threats you need to be aware of</vt:lpstr>
      <vt:lpstr>Threats you need to be aware of</vt:lpstr>
      <vt:lpstr>Threats you need to be aware of</vt:lpstr>
      <vt:lpstr>Threats you need to be aware of</vt:lpstr>
      <vt:lpstr>Threats you need to be aware of</vt:lpstr>
      <vt:lpstr>Threats you need to be aware of</vt:lpstr>
      <vt:lpstr>Summary</vt:lpstr>
      <vt:lpstr>PowerPoint Presentation</vt:lpstr>
      <vt:lpstr>Diamond Partners</vt:lpstr>
      <vt:lpstr>Diamond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Levels and Test Types</dc:title>
  <dc:creator>Asus</dc:creator>
  <cp:lastModifiedBy>Ventsislav Ivanov</cp:lastModifiedBy>
  <cp:revision>18</cp:revision>
  <dcterms:modified xsi:type="dcterms:W3CDTF">2018-10-17T17:03:24Z</dcterms:modified>
</cp:coreProperties>
</file>